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8288000" cy="10287000"/>
  <p:notesSz cx="6858000" cy="9144000"/>
  <p:embeddedFontLst>
    <p:embeddedFont>
      <p:font typeface="Calibri" panose="020F0502020204030204" pitchFamily="34" charset="0"/>
      <p:regular r:id="rId16"/>
      <p:bold r:id="rId17"/>
      <p:italic r:id="rId18"/>
      <p:boldItalic r:id="rId19"/>
    </p:embeddedFont>
    <p:embeddedFont>
      <p:font typeface="Montserrat" panose="00000500000000000000" pitchFamily="2" charset="0"/>
      <p:regular r:id="rId20"/>
    </p:embeddedFont>
    <p:embeddedFont>
      <p:font typeface="Montserrat Semi-Bold" panose="020B0604020202020204" charset="0"/>
      <p:regular r:id="rId21"/>
    </p:embeddedFont>
    <p:embeddedFont>
      <p:font typeface="Neue Machina" panose="020B0604020202020204" charset="0"/>
      <p:regular r:id="rId22"/>
    </p:embeddedFont>
    <p:embeddedFont>
      <p:font typeface="Neue Machina UltraBold" panose="020B0604020202020204" charset="0"/>
      <p:regular r:id="rId23"/>
    </p:embeddedFont>
    <p:embeddedFont>
      <p:font typeface="Times New Roman" panose="02020603050405020304" pitchFamily="18" charset="0"/>
      <p:regular r:id="rId24"/>
    </p:embeddedFont>
    <p:embeddedFont>
      <p:font typeface="Times New Roman Bold" panose="02020803070505020304" pitchFamily="18" charset="0"/>
      <p:regular r:id="rId25"/>
      <p:bold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1291" y="7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8.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svg>
</file>

<file path=ppt/media/image3.png>
</file>

<file path=ppt/media/image4.sv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4/30/2023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4/30/2023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4/30/2023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4/30/2023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4/30/2023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4/30/2023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4.sv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875567" y="-4926720"/>
            <a:ext cx="9808535" cy="980853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271731" y="6544095"/>
            <a:ext cx="6009009" cy="6009009"/>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8100000">
            <a:off x="11884038" y="6896830"/>
            <a:ext cx="8209501" cy="6060105"/>
          </a:xfrm>
          <a:prstGeom prst="rect">
            <a:avLst/>
          </a:prstGeom>
        </p:spPr>
      </p:pic>
      <p:pic>
        <p:nvPicPr>
          <p:cNvPr id="5" name="Picture 5"/>
          <p:cNvPicPr>
            <a:picLocks noChangeAspect="1"/>
          </p:cNvPicPr>
          <p:nvPr/>
        </p:nvPicPr>
        <p:blipFill>
          <a:blip r:embed="rId8"/>
          <a:srcRect/>
          <a:stretch>
            <a:fillRect/>
          </a:stretch>
        </p:blipFill>
        <p:spPr>
          <a:xfrm rot="-1393429">
            <a:off x="13300258" y="7140348"/>
            <a:ext cx="4723918" cy="2308815"/>
          </a:xfrm>
          <a:prstGeom prst="rect">
            <a:avLst/>
          </a:prstGeom>
        </p:spPr>
      </p:pic>
      <p:pic>
        <p:nvPicPr>
          <p:cNvPr id="6" name="Picture 6"/>
          <p:cNvPicPr>
            <a:picLocks noChangeAspect="1"/>
          </p:cNvPicPr>
          <p:nvPr/>
        </p:nvPicPr>
        <p:blipFill>
          <a:blip r:embed="rId9"/>
          <a:srcRect/>
          <a:stretch>
            <a:fillRect/>
          </a:stretch>
        </p:blipFill>
        <p:spPr>
          <a:xfrm>
            <a:off x="171802" y="480610"/>
            <a:ext cx="3597907" cy="3671334"/>
          </a:xfrm>
          <a:prstGeom prst="rect">
            <a:avLst/>
          </a:prstGeom>
        </p:spPr>
      </p:pic>
      <p:pic>
        <p:nvPicPr>
          <p:cNvPr id="7" name="Picture 7"/>
          <p:cNvPicPr>
            <a:picLocks noChangeAspect="1"/>
          </p:cNvPicPr>
          <p:nvPr/>
        </p:nvPicPr>
        <p:blipFill>
          <a:blip r:embed="rId10"/>
          <a:srcRect/>
          <a:stretch>
            <a:fillRect/>
          </a:stretch>
        </p:blipFill>
        <p:spPr>
          <a:xfrm rot="3042606">
            <a:off x="-947227" y="8169399"/>
            <a:ext cx="4602247" cy="3514966"/>
          </a:xfrm>
          <a:prstGeom prst="rect">
            <a:avLst/>
          </a:prstGeom>
        </p:spPr>
      </p:pic>
      <p:sp>
        <p:nvSpPr>
          <p:cNvPr id="8" name="TextBox 8"/>
          <p:cNvSpPr txBox="1"/>
          <p:nvPr/>
        </p:nvSpPr>
        <p:spPr>
          <a:xfrm>
            <a:off x="2419979" y="4162802"/>
            <a:ext cx="13448042" cy="2957714"/>
          </a:xfrm>
          <a:prstGeom prst="rect">
            <a:avLst/>
          </a:prstGeom>
        </p:spPr>
        <p:txBody>
          <a:bodyPr lIns="0" tIns="0" rIns="0" bIns="0" rtlCol="0" anchor="t">
            <a:spAutoFit/>
          </a:bodyPr>
          <a:lstStyle/>
          <a:p>
            <a:pPr algn="ctr">
              <a:lnSpc>
                <a:spcPts val="11801"/>
              </a:lnSpc>
            </a:pPr>
            <a:r>
              <a:rPr lang="en-US" sz="8429">
                <a:solidFill>
                  <a:srgbClr val="FFFFFF"/>
                </a:solidFill>
                <a:latin typeface="Neue Machina"/>
              </a:rPr>
              <a:t>HOSPITAL NETWORK DESIGN</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TextBox 2"/>
          <p:cNvSpPr txBox="1"/>
          <p:nvPr/>
        </p:nvSpPr>
        <p:spPr>
          <a:xfrm>
            <a:off x="261009" y="553711"/>
            <a:ext cx="17736241" cy="8765075"/>
          </a:xfrm>
          <a:prstGeom prst="rect">
            <a:avLst/>
          </a:prstGeom>
        </p:spPr>
        <p:txBody>
          <a:bodyPr lIns="0" tIns="0" rIns="0" bIns="0" rtlCol="0" anchor="t">
            <a:spAutoFit/>
          </a:bodyPr>
          <a:lstStyle/>
          <a:p>
            <a:pPr algn="just">
              <a:lnSpc>
                <a:spcPts val="4610"/>
              </a:lnSpc>
            </a:pPr>
            <a:endParaRPr/>
          </a:p>
          <a:p>
            <a:pPr algn="just">
              <a:lnSpc>
                <a:spcPts val="4610"/>
              </a:lnSpc>
            </a:pPr>
            <a:r>
              <a:rPr lang="en-US" sz="3293">
                <a:solidFill>
                  <a:srgbClr val="FFFFFF"/>
                </a:solidFill>
                <a:latin typeface="Times New Roman Bold"/>
              </a:rPr>
              <a:t>SSH :</a:t>
            </a:r>
            <a:r>
              <a:rPr lang="en-US" sz="3293">
                <a:solidFill>
                  <a:srgbClr val="FFFFFF"/>
                </a:solidFill>
                <a:latin typeface="Times New Roman"/>
              </a:rPr>
              <a:t> Secure Shell is a cryptographic network protocol for operating networkservices securely over an unsecured network.</a:t>
            </a:r>
          </a:p>
          <a:p>
            <a:pPr algn="just">
              <a:lnSpc>
                <a:spcPts val="4610"/>
              </a:lnSpc>
            </a:pPr>
            <a:endParaRPr lang="en-US" sz="3293">
              <a:solidFill>
                <a:srgbClr val="FFFFFF"/>
              </a:solidFill>
              <a:latin typeface="Times New Roman"/>
            </a:endParaRPr>
          </a:p>
          <a:p>
            <a:pPr algn="just">
              <a:lnSpc>
                <a:spcPts val="4610"/>
              </a:lnSpc>
            </a:pPr>
            <a:r>
              <a:rPr lang="en-US" sz="3293">
                <a:solidFill>
                  <a:srgbClr val="FFFFFF"/>
                </a:solidFill>
                <a:latin typeface="Times New Roman Bold"/>
              </a:rPr>
              <a:t>SMTP :</a:t>
            </a:r>
            <a:r>
              <a:rPr lang="en-US" sz="3293">
                <a:solidFill>
                  <a:srgbClr val="FFFFFF"/>
                </a:solidFill>
                <a:latin typeface="Times New Roman"/>
              </a:rPr>
              <a:t> The Simple Mail Transfer Protocolis a communication protocol for electronic mail transmission.</a:t>
            </a:r>
          </a:p>
          <a:p>
            <a:pPr algn="just">
              <a:lnSpc>
                <a:spcPts val="4610"/>
              </a:lnSpc>
            </a:pPr>
            <a:endParaRPr lang="en-US" sz="3293">
              <a:solidFill>
                <a:srgbClr val="FFFFFF"/>
              </a:solidFill>
              <a:latin typeface="Times New Roman"/>
            </a:endParaRPr>
          </a:p>
          <a:p>
            <a:pPr algn="just">
              <a:lnSpc>
                <a:spcPts val="4610"/>
              </a:lnSpc>
            </a:pPr>
            <a:r>
              <a:rPr lang="en-US" sz="3293">
                <a:solidFill>
                  <a:srgbClr val="FFFFFF"/>
                </a:solidFill>
                <a:latin typeface="Times New Roman Bold"/>
              </a:rPr>
              <a:t>FTP : </a:t>
            </a:r>
            <a:r>
              <a:rPr lang="en-US" sz="3293">
                <a:solidFill>
                  <a:srgbClr val="FFFFFF"/>
                </a:solidFill>
                <a:latin typeface="Times New Roman"/>
              </a:rPr>
              <a:t>The File TransferProtocol is a standard networkprotocol used for the transfer of computer files between a client and server on a computernetwork.</a:t>
            </a:r>
          </a:p>
          <a:p>
            <a:pPr algn="just">
              <a:lnSpc>
                <a:spcPts val="4610"/>
              </a:lnSpc>
            </a:pPr>
            <a:endParaRPr lang="en-US" sz="3293">
              <a:solidFill>
                <a:srgbClr val="FFFFFF"/>
              </a:solidFill>
              <a:latin typeface="Times New Roman"/>
            </a:endParaRPr>
          </a:p>
          <a:p>
            <a:pPr algn="just">
              <a:lnSpc>
                <a:spcPts val="4610"/>
              </a:lnSpc>
            </a:pPr>
            <a:r>
              <a:rPr lang="en-US" sz="3293">
                <a:solidFill>
                  <a:srgbClr val="FFFFFF"/>
                </a:solidFill>
                <a:latin typeface="Times New Roman Bold"/>
              </a:rPr>
              <a:t>WI-FI :</a:t>
            </a:r>
            <a:r>
              <a:rPr lang="en-US" sz="3293">
                <a:solidFill>
                  <a:srgbClr val="FFFFFF"/>
                </a:solidFill>
                <a:latin typeface="Times New Roman"/>
              </a:rPr>
              <a:t> Wi-Fi is the name of a wireless networking technology that uses radio waves to providewireless high-speed Internet and network connections.</a:t>
            </a:r>
          </a:p>
          <a:p>
            <a:pPr algn="just">
              <a:lnSpc>
                <a:spcPts val="4610"/>
              </a:lnSpc>
            </a:pPr>
            <a:endParaRPr lang="en-US" sz="3293">
              <a:solidFill>
                <a:srgbClr val="FFFFFF"/>
              </a:solidFill>
              <a:latin typeface="Times New Roman"/>
            </a:endParaRPr>
          </a:p>
          <a:p>
            <a:pPr algn="just">
              <a:lnSpc>
                <a:spcPts val="4610"/>
              </a:lnSpc>
            </a:pPr>
            <a:endParaRPr lang="en-US" sz="3293">
              <a:solidFill>
                <a:srgbClr val="FFFFFF"/>
              </a:solidFill>
              <a:latin typeface="Times New Roman"/>
            </a:endParaRPr>
          </a:p>
          <a:p>
            <a:pPr algn="just">
              <a:lnSpc>
                <a:spcPts val="4610"/>
              </a:lnSpc>
            </a:pPr>
            <a:endParaRPr lang="en-US" sz="3293">
              <a:solidFill>
                <a:srgbClr val="FFFFFF"/>
              </a:solidFill>
              <a:latin typeface="Times New Roman"/>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140" t="2402" r="1140" b="5331"/>
          <a:stretch>
            <a:fillRect/>
          </a:stretch>
        </p:blipFill>
        <p:spPr>
          <a:xfrm>
            <a:off x="377128" y="1477233"/>
            <a:ext cx="17546647" cy="8553870"/>
          </a:xfrm>
          <a:prstGeom prst="rect">
            <a:avLst/>
          </a:prstGeom>
        </p:spPr>
      </p:pic>
      <p:sp>
        <p:nvSpPr>
          <p:cNvPr id="3" name="TextBox 3"/>
          <p:cNvSpPr txBox="1"/>
          <p:nvPr/>
        </p:nvSpPr>
        <p:spPr>
          <a:xfrm>
            <a:off x="1223758" y="-76039"/>
            <a:ext cx="16035542" cy="1757989"/>
          </a:xfrm>
          <a:prstGeom prst="rect">
            <a:avLst/>
          </a:prstGeom>
        </p:spPr>
        <p:txBody>
          <a:bodyPr lIns="0" tIns="0" rIns="0" bIns="0" rtlCol="0" anchor="t">
            <a:spAutoFit/>
          </a:bodyPr>
          <a:lstStyle/>
          <a:p>
            <a:pPr algn="ctr">
              <a:lnSpc>
                <a:spcPts val="12827"/>
              </a:lnSpc>
            </a:pPr>
            <a:r>
              <a:rPr lang="en-US" sz="9162">
                <a:solidFill>
                  <a:srgbClr val="FFFFFF"/>
                </a:solidFill>
                <a:latin typeface="Times New Roman"/>
              </a:rPr>
              <a:t>NETWORK DIAGRAM</a:t>
            </a:r>
          </a:p>
        </p:txBody>
      </p:sp>
      <p:sp>
        <p:nvSpPr>
          <p:cNvPr id="4" name="TextBox 4"/>
          <p:cNvSpPr txBox="1"/>
          <p:nvPr/>
        </p:nvSpPr>
        <p:spPr>
          <a:xfrm>
            <a:off x="5280741" y="5347776"/>
            <a:ext cx="7726517" cy="488359"/>
          </a:xfrm>
          <a:prstGeom prst="rect">
            <a:avLst/>
          </a:prstGeom>
        </p:spPr>
        <p:txBody>
          <a:bodyPr lIns="0" tIns="0" rIns="0" bIns="0" rtlCol="0" anchor="t">
            <a:spAutoFit/>
          </a:bodyPr>
          <a:lstStyle/>
          <a:p>
            <a:pPr algn="ctr">
              <a:lnSpc>
                <a:spcPts val="4057"/>
              </a:lnSpc>
            </a:pP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833134">
            <a:off x="-234626" y="7511228"/>
            <a:ext cx="8732717" cy="6446333"/>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2686091" y="-3553501"/>
            <a:ext cx="7966832" cy="7966832"/>
          </a:xfrm>
          <a:prstGeom prst="rect">
            <a:avLst/>
          </a:prstGeom>
        </p:spPr>
      </p:pic>
      <p:sp>
        <p:nvSpPr>
          <p:cNvPr id="4" name="TextBox 4"/>
          <p:cNvSpPr txBox="1"/>
          <p:nvPr/>
        </p:nvSpPr>
        <p:spPr>
          <a:xfrm>
            <a:off x="4499239" y="647700"/>
            <a:ext cx="9289521" cy="1866578"/>
          </a:xfrm>
          <a:prstGeom prst="rect">
            <a:avLst/>
          </a:prstGeom>
        </p:spPr>
        <p:txBody>
          <a:bodyPr lIns="0" tIns="0" rIns="0" bIns="0" rtlCol="0" anchor="t">
            <a:spAutoFit/>
          </a:bodyPr>
          <a:lstStyle/>
          <a:p>
            <a:pPr algn="ctr">
              <a:lnSpc>
                <a:spcPts val="13667"/>
              </a:lnSpc>
            </a:pPr>
            <a:r>
              <a:rPr lang="en-US" sz="9762">
                <a:solidFill>
                  <a:srgbClr val="FFFFFF"/>
                </a:solidFill>
                <a:latin typeface="Times New Roman"/>
              </a:rPr>
              <a:t>CONCLUSION</a:t>
            </a:r>
          </a:p>
        </p:txBody>
      </p:sp>
      <p:sp>
        <p:nvSpPr>
          <p:cNvPr id="5" name="TextBox 5"/>
          <p:cNvSpPr txBox="1"/>
          <p:nvPr/>
        </p:nvSpPr>
        <p:spPr>
          <a:xfrm>
            <a:off x="751076" y="3797100"/>
            <a:ext cx="16785849" cy="5461200"/>
          </a:xfrm>
          <a:prstGeom prst="rect">
            <a:avLst/>
          </a:prstGeom>
        </p:spPr>
        <p:txBody>
          <a:bodyPr lIns="0" tIns="0" rIns="0" bIns="0" rtlCol="0" anchor="t">
            <a:spAutoFit/>
          </a:bodyPr>
          <a:lstStyle/>
          <a:p>
            <a:pPr algn="just">
              <a:lnSpc>
                <a:spcPts val="6113"/>
              </a:lnSpc>
            </a:pPr>
            <a:r>
              <a:rPr lang="en-US" sz="4367">
                <a:solidFill>
                  <a:srgbClr val="FFFFFF"/>
                </a:solidFill>
                <a:latin typeface="Times New Roman"/>
              </a:rPr>
              <a:t>This report describeshow we have designed networktopology of hospital (Health care Management System). With VLSM for Subnetting, segmented the diagram into 5 segments.This topology can also be implemented on higher level of hospitals.</a:t>
            </a:r>
          </a:p>
          <a:p>
            <a:pPr algn="ctr">
              <a:lnSpc>
                <a:spcPts val="6113"/>
              </a:lnSpc>
            </a:pPr>
            <a:endParaRPr lang="en-US" sz="4367">
              <a:solidFill>
                <a:srgbClr val="FFFFFF"/>
              </a:solidFill>
              <a:latin typeface="Times New Roman"/>
            </a:endParaRPr>
          </a:p>
          <a:p>
            <a:pPr algn="ctr">
              <a:lnSpc>
                <a:spcPts val="6113"/>
              </a:lnSpc>
            </a:pPr>
            <a:endParaRPr lang="en-US" sz="4367">
              <a:solidFill>
                <a:srgbClr val="FFFFFF"/>
              </a:solidFill>
              <a:latin typeface="Times New Roman"/>
            </a:endParaRPr>
          </a:p>
          <a:p>
            <a:pPr algn="ctr">
              <a:lnSpc>
                <a:spcPts val="6113"/>
              </a:lnSpc>
            </a:pPr>
            <a:endParaRPr lang="en-US" sz="4367">
              <a:solidFill>
                <a:srgbClr val="FFFFFF"/>
              </a:solidFill>
              <a:latin typeface="Times New Roman"/>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1478214" y="-4882840"/>
            <a:ext cx="9218676" cy="9218676"/>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5720443" y="-1551311"/>
            <a:ext cx="8685325" cy="8685325"/>
          </a:xfrm>
          <a:prstGeom prst="rect">
            <a:avLst/>
          </a:prstGeom>
        </p:spPr>
      </p:pic>
      <p:pic>
        <p:nvPicPr>
          <p:cNvPr id="4" name="Picture 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247802" y="4806269"/>
            <a:ext cx="9218676" cy="9218676"/>
          </a:xfrm>
          <a:prstGeom prst="rect">
            <a:avLst/>
          </a:prstGeom>
        </p:spPr>
      </p:pic>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0899438" y="7474099"/>
            <a:ext cx="8685325" cy="8685325"/>
          </a:xfrm>
          <a:prstGeom prst="rect">
            <a:avLst/>
          </a:prstGeom>
        </p:spPr>
      </p:pic>
      <p:pic>
        <p:nvPicPr>
          <p:cNvPr id="6" name="Picture 6"/>
          <p:cNvPicPr>
            <a:picLocks noChangeAspect="1"/>
          </p:cNvPicPr>
          <p:nvPr/>
        </p:nvPicPr>
        <p:blipFill>
          <a:blip r:embed="rId6"/>
          <a:srcRect/>
          <a:stretch>
            <a:fillRect/>
          </a:stretch>
        </p:blipFill>
        <p:spPr>
          <a:xfrm>
            <a:off x="15869971" y="8535586"/>
            <a:ext cx="2778658" cy="2285446"/>
          </a:xfrm>
          <a:prstGeom prst="rect">
            <a:avLst/>
          </a:prstGeom>
        </p:spPr>
      </p:pic>
      <p:pic>
        <p:nvPicPr>
          <p:cNvPr id="7" name="Picture 7"/>
          <p:cNvPicPr>
            <a:picLocks noChangeAspect="1"/>
          </p:cNvPicPr>
          <p:nvPr/>
        </p:nvPicPr>
        <p:blipFill>
          <a:blip r:embed="rId7"/>
          <a:srcRect/>
          <a:stretch>
            <a:fillRect/>
          </a:stretch>
        </p:blipFill>
        <p:spPr>
          <a:xfrm flipH="1">
            <a:off x="14020057" y="-2331083"/>
            <a:ext cx="4903845" cy="5636604"/>
          </a:xfrm>
          <a:prstGeom prst="rect">
            <a:avLst/>
          </a:prstGeom>
        </p:spPr>
      </p:pic>
      <p:sp>
        <p:nvSpPr>
          <p:cNvPr id="8" name="TextBox 8"/>
          <p:cNvSpPr txBox="1"/>
          <p:nvPr/>
        </p:nvSpPr>
        <p:spPr>
          <a:xfrm>
            <a:off x="5142360" y="230044"/>
            <a:ext cx="11130050" cy="1285531"/>
          </a:xfrm>
          <a:prstGeom prst="rect">
            <a:avLst/>
          </a:prstGeom>
        </p:spPr>
        <p:txBody>
          <a:bodyPr lIns="0" tIns="0" rIns="0" bIns="0" rtlCol="0" anchor="t">
            <a:spAutoFit/>
          </a:bodyPr>
          <a:lstStyle/>
          <a:p>
            <a:pPr>
              <a:lnSpc>
                <a:spcPts val="9468"/>
              </a:lnSpc>
            </a:pPr>
            <a:r>
              <a:rPr lang="en-US" sz="6763">
                <a:solidFill>
                  <a:srgbClr val="FFFFFF"/>
                </a:solidFill>
                <a:latin typeface="Times New Roman"/>
              </a:rPr>
              <a:t>TEAM MEMBERS</a:t>
            </a:r>
          </a:p>
        </p:txBody>
      </p:sp>
      <p:sp>
        <p:nvSpPr>
          <p:cNvPr id="9" name="TextBox 9"/>
          <p:cNvSpPr txBox="1"/>
          <p:nvPr/>
        </p:nvSpPr>
        <p:spPr>
          <a:xfrm>
            <a:off x="873903" y="2995424"/>
            <a:ext cx="13146154" cy="3262290"/>
          </a:xfrm>
          <a:prstGeom prst="rect">
            <a:avLst/>
          </a:prstGeom>
        </p:spPr>
        <p:txBody>
          <a:bodyPr lIns="0" tIns="0" rIns="0" bIns="0" rtlCol="0" anchor="t">
            <a:spAutoFit/>
          </a:bodyPr>
          <a:lstStyle/>
          <a:p>
            <a:pPr marL="792652" lvl="1" indent="-396326">
              <a:lnSpc>
                <a:spcPts val="5139"/>
              </a:lnSpc>
              <a:buFont typeface="Arial"/>
              <a:buChar char="•"/>
            </a:pPr>
            <a:r>
              <a:rPr lang="en-US" sz="3671">
                <a:solidFill>
                  <a:srgbClr val="FFFFFF"/>
                </a:solidFill>
                <a:latin typeface="Times New Roman"/>
              </a:rPr>
              <a:t>OM SINGH TONGAR</a:t>
            </a:r>
          </a:p>
          <a:p>
            <a:pPr marL="792652" lvl="1" indent="-396326">
              <a:lnSpc>
                <a:spcPts val="5139"/>
              </a:lnSpc>
              <a:buFont typeface="Arial"/>
              <a:buChar char="•"/>
            </a:pPr>
            <a:r>
              <a:rPr lang="en-US" sz="3671">
                <a:solidFill>
                  <a:srgbClr val="FFFFFF"/>
                </a:solidFill>
                <a:latin typeface="Times New Roman"/>
              </a:rPr>
              <a:t>EKTA KALRA</a:t>
            </a:r>
          </a:p>
          <a:p>
            <a:pPr marL="792652" lvl="1" indent="-396326">
              <a:lnSpc>
                <a:spcPts val="5139"/>
              </a:lnSpc>
              <a:buFont typeface="Arial"/>
              <a:buChar char="•"/>
            </a:pPr>
            <a:r>
              <a:rPr lang="en-US" sz="3671">
                <a:solidFill>
                  <a:srgbClr val="FFFFFF"/>
                </a:solidFill>
                <a:latin typeface="Times New Roman"/>
              </a:rPr>
              <a:t>TUSHAR TANISHQ</a:t>
            </a:r>
          </a:p>
          <a:p>
            <a:pPr marL="792652" lvl="1" indent="-396326">
              <a:lnSpc>
                <a:spcPts val="5139"/>
              </a:lnSpc>
              <a:buFont typeface="Arial"/>
              <a:buChar char="•"/>
            </a:pPr>
            <a:r>
              <a:rPr lang="en-US" sz="3671">
                <a:solidFill>
                  <a:srgbClr val="FFFFFF"/>
                </a:solidFill>
                <a:latin typeface="Times New Roman"/>
              </a:rPr>
              <a:t>SACHIN GUPTA</a:t>
            </a:r>
          </a:p>
          <a:p>
            <a:pPr marL="792652" lvl="1" indent="-396326">
              <a:lnSpc>
                <a:spcPts val="5139"/>
              </a:lnSpc>
              <a:buFont typeface="Arial"/>
              <a:buChar char="•"/>
            </a:pPr>
            <a:r>
              <a:rPr lang="en-US" sz="3671">
                <a:solidFill>
                  <a:srgbClr val="FFFFFF"/>
                </a:solidFill>
                <a:latin typeface="Times New Roman"/>
              </a:rPr>
              <a:t>DEBMALYA SANTRA</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354044" y="1024236"/>
            <a:ext cx="6896632" cy="6896632"/>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4831439" y="3191290"/>
            <a:ext cx="8086060" cy="8086060"/>
          </a:xfrm>
          <a:prstGeom prst="rect">
            <a:avLst/>
          </a:prstGeom>
        </p:spPr>
      </p:pic>
      <p:pic>
        <p:nvPicPr>
          <p:cNvPr id="4" name="Picture 4"/>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rot="5400000">
            <a:off x="11928816" y="449266"/>
            <a:ext cx="12718369" cy="9388469"/>
          </a:xfrm>
          <a:prstGeom prst="rect">
            <a:avLst/>
          </a:prstGeom>
        </p:spPr>
      </p:pic>
      <p:pic>
        <p:nvPicPr>
          <p:cNvPr id="5" name="Picture 5"/>
          <p:cNvPicPr>
            <a:picLocks noChangeAspect="1"/>
          </p:cNvPicPr>
          <p:nvPr/>
        </p:nvPicPr>
        <p:blipFill>
          <a:blip r:embed="rId8"/>
          <a:srcRect/>
          <a:stretch>
            <a:fillRect/>
          </a:stretch>
        </p:blipFill>
        <p:spPr>
          <a:xfrm>
            <a:off x="-1823539" y="2903539"/>
            <a:ext cx="5366128" cy="5017329"/>
          </a:xfrm>
          <a:prstGeom prst="rect">
            <a:avLst/>
          </a:prstGeom>
        </p:spPr>
      </p:pic>
      <p:sp>
        <p:nvSpPr>
          <p:cNvPr id="6" name="TextBox 6"/>
          <p:cNvSpPr txBox="1"/>
          <p:nvPr/>
        </p:nvSpPr>
        <p:spPr>
          <a:xfrm>
            <a:off x="6337979" y="4288414"/>
            <a:ext cx="8148349" cy="1866578"/>
          </a:xfrm>
          <a:prstGeom prst="rect">
            <a:avLst/>
          </a:prstGeom>
        </p:spPr>
        <p:txBody>
          <a:bodyPr lIns="0" tIns="0" rIns="0" bIns="0" rtlCol="0" anchor="t">
            <a:spAutoFit/>
          </a:bodyPr>
          <a:lstStyle/>
          <a:p>
            <a:pPr>
              <a:lnSpc>
                <a:spcPts val="13667"/>
              </a:lnSpc>
            </a:pPr>
            <a:r>
              <a:rPr lang="en-US" sz="9762">
                <a:solidFill>
                  <a:srgbClr val="FFFFFF"/>
                </a:solidFill>
                <a:latin typeface="Times New Roman"/>
              </a:rPr>
              <a:t>Thank You</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3875567" y="-5108501"/>
            <a:ext cx="9808535" cy="9808535"/>
          </a:xfrm>
          <a:prstGeom prst="rect">
            <a:avLst/>
          </a:prstGeom>
        </p:spPr>
      </p:pic>
      <p:pic>
        <p:nvPicPr>
          <p:cNvPr id="3" name="Picture 3"/>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823539" y="6359184"/>
            <a:ext cx="8086060" cy="8086060"/>
          </a:xfrm>
          <a:prstGeom prst="rect">
            <a:avLst/>
          </a:prstGeom>
        </p:spPr>
      </p:pic>
      <p:pic>
        <p:nvPicPr>
          <p:cNvPr id="4" name="Picture 4"/>
          <p:cNvPicPr>
            <a:picLocks noChangeAspect="1"/>
          </p:cNvPicPr>
          <p:nvPr/>
        </p:nvPicPr>
        <p:blipFill>
          <a:blip r:embed="rId6"/>
          <a:srcRect/>
          <a:stretch>
            <a:fillRect/>
          </a:stretch>
        </p:blipFill>
        <p:spPr>
          <a:xfrm>
            <a:off x="533898" y="2346313"/>
            <a:ext cx="2292647" cy="2635226"/>
          </a:xfrm>
          <a:prstGeom prst="rect">
            <a:avLst/>
          </a:prstGeom>
        </p:spPr>
      </p:pic>
      <p:pic>
        <p:nvPicPr>
          <p:cNvPr id="5" name="Picture 5"/>
          <p:cNvPicPr>
            <a:picLocks noChangeAspect="1"/>
          </p:cNvPicPr>
          <p:nvPr/>
        </p:nvPicPr>
        <p:blipFill>
          <a:blip r:embed="rId7"/>
          <a:srcRect/>
          <a:stretch>
            <a:fillRect/>
          </a:stretch>
        </p:blipFill>
        <p:spPr>
          <a:xfrm rot="1953174">
            <a:off x="-59279" y="8766770"/>
            <a:ext cx="5153321" cy="3040459"/>
          </a:xfrm>
          <a:prstGeom prst="rect">
            <a:avLst/>
          </a:prstGeom>
        </p:spPr>
      </p:pic>
      <p:graphicFrame>
        <p:nvGraphicFramePr>
          <p:cNvPr id="6" name="Table 6"/>
          <p:cNvGraphicFramePr>
            <a:graphicFrameLocks noGrp="1"/>
          </p:cNvGraphicFramePr>
          <p:nvPr/>
        </p:nvGraphicFramePr>
        <p:xfrm>
          <a:off x="3322585" y="1323196"/>
          <a:ext cx="11642829" cy="8698754"/>
        </p:xfrm>
        <a:graphic>
          <a:graphicData uri="http://schemas.openxmlformats.org/drawingml/2006/table">
            <a:tbl>
              <a:tblPr/>
              <a:tblGrid>
                <a:gridCol w="3266673">
                  <a:extLst>
                    <a:ext uri="{9D8B030D-6E8A-4147-A177-3AD203B41FA5}">
                      <a16:colId xmlns:a16="http://schemas.microsoft.com/office/drawing/2014/main" val="20000"/>
                    </a:ext>
                  </a:extLst>
                </a:gridCol>
                <a:gridCol w="8376156">
                  <a:extLst>
                    <a:ext uri="{9D8B030D-6E8A-4147-A177-3AD203B41FA5}">
                      <a16:colId xmlns:a16="http://schemas.microsoft.com/office/drawing/2014/main" val="20001"/>
                    </a:ext>
                  </a:extLst>
                </a:gridCol>
              </a:tblGrid>
              <a:tr h="975824">
                <a:tc>
                  <a:txBody>
                    <a:bodyPr/>
                    <a:lstStyle/>
                    <a:p>
                      <a:pPr algn="ctr">
                        <a:lnSpc>
                          <a:spcPts val="3499"/>
                        </a:lnSpc>
                        <a:defRPr/>
                      </a:pPr>
                      <a:r>
                        <a:rPr lang="en-US" sz="2499">
                          <a:solidFill>
                            <a:srgbClr val="FFFFFF"/>
                          </a:solidFill>
                          <a:latin typeface="Times New Roman Bold"/>
                        </a:rPr>
                        <a:t>SNO.</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3919"/>
                        </a:lnSpc>
                        <a:defRPr/>
                      </a:pPr>
                      <a:r>
                        <a:rPr lang="en-US" sz="2799">
                          <a:solidFill>
                            <a:srgbClr val="FFFFFF"/>
                          </a:solidFill>
                          <a:latin typeface="Times New Roman Bold"/>
                        </a:rPr>
                        <a:t>TITLE</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0"/>
                  </a:ext>
                </a:extLst>
              </a:tr>
              <a:tr h="889722">
                <a:tc>
                  <a:txBody>
                    <a:bodyPr/>
                    <a:lstStyle/>
                    <a:p>
                      <a:pPr algn="ctr">
                        <a:lnSpc>
                          <a:spcPts val="3359"/>
                        </a:lnSpc>
                        <a:defRPr/>
                      </a:pPr>
                      <a:r>
                        <a:rPr lang="en-US" sz="2399">
                          <a:solidFill>
                            <a:srgbClr val="FFFFFF"/>
                          </a:solidFill>
                          <a:latin typeface="Times New Roman"/>
                        </a:rPr>
                        <a:t>1</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520"/>
                        </a:lnSpc>
                        <a:defRPr/>
                      </a:pPr>
                      <a:r>
                        <a:rPr lang="en-US" sz="1800">
                          <a:solidFill>
                            <a:srgbClr val="FFFFFF"/>
                          </a:solidFill>
                          <a:latin typeface="Times New Roman"/>
                        </a:rPr>
                        <a:t>ABSTRACT</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1"/>
                  </a:ext>
                </a:extLst>
              </a:tr>
              <a:tr h="854151">
                <a:tc>
                  <a:txBody>
                    <a:bodyPr/>
                    <a:lstStyle/>
                    <a:p>
                      <a:pPr algn="ctr">
                        <a:lnSpc>
                          <a:spcPts val="2520"/>
                        </a:lnSpc>
                        <a:defRPr/>
                      </a:pPr>
                      <a:r>
                        <a:rPr lang="en-US" sz="1800">
                          <a:solidFill>
                            <a:srgbClr val="FFFFFF"/>
                          </a:solidFill>
                          <a:latin typeface="Times New Roman"/>
                        </a:rPr>
                        <a:t>2</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520"/>
                        </a:lnSpc>
                        <a:defRPr/>
                      </a:pPr>
                      <a:r>
                        <a:rPr lang="en-US" sz="1800">
                          <a:solidFill>
                            <a:srgbClr val="FFFFFF"/>
                          </a:solidFill>
                          <a:latin typeface="Times New Roman"/>
                        </a:rPr>
                        <a:t>NETWORK REQUIREMENTS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2"/>
                  </a:ext>
                </a:extLst>
              </a:tr>
              <a:tr h="854151">
                <a:tc>
                  <a:txBody>
                    <a:bodyPr/>
                    <a:lstStyle/>
                    <a:p>
                      <a:pPr algn="ctr">
                        <a:lnSpc>
                          <a:spcPts val="2520"/>
                        </a:lnSpc>
                        <a:defRPr/>
                      </a:pPr>
                      <a:r>
                        <a:rPr lang="en-US" sz="1800">
                          <a:solidFill>
                            <a:srgbClr val="FFFFFF"/>
                          </a:solidFill>
                          <a:latin typeface="Times New Roman"/>
                        </a:rPr>
                        <a:t>3</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520"/>
                        </a:lnSpc>
                        <a:defRPr/>
                      </a:pPr>
                      <a:r>
                        <a:rPr lang="en-US" sz="1800">
                          <a:solidFill>
                            <a:srgbClr val="FFFFFF"/>
                          </a:solidFill>
                          <a:latin typeface="Times New Roman"/>
                        </a:rPr>
                        <a:t>HOSPITAL SEGMENTS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3"/>
                  </a:ext>
                </a:extLst>
              </a:tr>
              <a:tr h="854151">
                <a:tc>
                  <a:txBody>
                    <a:bodyPr/>
                    <a:lstStyle/>
                    <a:p>
                      <a:pPr algn="ctr">
                        <a:lnSpc>
                          <a:spcPts val="2520"/>
                        </a:lnSpc>
                        <a:defRPr/>
                      </a:pPr>
                      <a:r>
                        <a:rPr lang="en-US" sz="1800">
                          <a:solidFill>
                            <a:srgbClr val="FFFFFF"/>
                          </a:solidFill>
                          <a:latin typeface="Times New Roman"/>
                        </a:rPr>
                        <a:t>4</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520"/>
                        </a:lnSpc>
                        <a:defRPr/>
                      </a:pPr>
                      <a:r>
                        <a:rPr lang="en-US" sz="1800">
                          <a:solidFill>
                            <a:srgbClr val="FFFFFF"/>
                          </a:solidFill>
                          <a:latin typeface="Times New Roman"/>
                        </a:rPr>
                        <a:t>FEATURES AND SERVICES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4"/>
                  </a:ext>
                </a:extLst>
              </a:tr>
              <a:tr h="854151">
                <a:tc>
                  <a:txBody>
                    <a:bodyPr/>
                    <a:lstStyle/>
                    <a:p>
                      <a:pPr algn="ctr">
                        <a:lnSpc>
                          <a:spcPts val="2520"/>
                        </a:lnSpc>
                        <a:defRPr/>
                      </a:pPr>
                      <a:r>
                        <a:rPr lang="en-US" sz="1800">
                          <a:solidFill>
                            <a:srgbClr val="FFFFFF"/>
                          </a:solidFill>
                          <a:latin typeface="Times New Roman"/>
                        </a:rPr>
                        <a:t>5</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520"/>
                        </a:lnSpc>
                        <a:defRPr/>
                      </a:pPr>
                      <a:r>
                        <a:rPr lang="en-US" sz="1800">
                          <a:solidFill>
                            <a:srgbClr val="FFFFFF"/>
                          </a:solidFill>
                          <a:latin typeface="Times New Roman"/>
                        </a:rPr>
                        <a:t>COST OF NETWORK</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5"/>
                  </a:ext>
                </a:extLst>
              </a:tr>
              <a:tr h="854151">
                <a:tc>
                  <a:txBody>
                    <a:bodyPr/>
                    <a:lstStyle/>
                    <a:p>
                      <a:pPr algn="ctr">
                        <a:lnSpc>
                          <a:spcPts val="2520"/>
                        </a:lnSpc>
                        <a:defRPr/>
                      </a:pPr>
                      <a:r>
                        <a:rPr lang="en-US" sz="1800">
                          <a:solidFill>
                            <a:srgbClr val="FFFFFF"/>
                          </a:solidFill>
                          <a:latin typeface="Times New Roman"/>
                        </a:rPr>
                        <a:t>6</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520"/>
                        </a:lnSpc>
                        <a:defRPr/>
                      </a:pPr>
                      <a:r>
                        <a:rPr lang="en-US" sz="1800">
                          <a:solidFill>
                            <a:srgbClr val="FFFFFF"/>
                          </a:solidFill>
                          <a:latin typeface="Times New Roman"/>
                        </a:rPr>
                        <a:t>CONFIGURATION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6"/>
                  </a:ext>
                </a:extLst>
              </a:tr>
              <a:tr h="854151">
                <a:tc>
                  <a:txBody>
                    <a:bodyPr/>
                    <a:lstStyle/>
                    <a:p>
                      <a:pPr algn="ctr">
                        <a:lnSpc>
                          <a:spcPts val="2520"/>
                        </a:lnSpc>
                        <a:defRPr/>
                      </a:pPr>
                      <a:r>
                        <a:rPr lang="en-US" sz="1800">
                          <a:solidFill>
                            <a:srgbClr val="FFFFFF"/>
                          </a:solidFill>
                          <a:latin typeface="Times New Roman"/>
                        </a:rPr>
                        <a:t>7</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520"/>
                        </a:lnSpc>
                        <a:defRPr/>
                      </a:pPr>
                      <a:r>
                        <a:rPr lang="en-US" sz="1800">
                          <a:solidFill>
                            <a:srgbClr val="FFFFFF"/>
                          </a:solidFill>
                          <a:latin typeface="Times New Roman"/>
                        </a:rPr>
                        <a:t>DEFINITIONS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7"/>
                  </a:ext>
                </a:extLst>
              </a:tr>
              <a:tr h="854151">
                <a:tc>
                  <a:txBody>
                    <a:bodyPr/>
                    <a:lstStyle/>
                    <a:p>
                      <a:pPr algn="ctr">
                        <a:lnSpc>
                          <a:spcPts val="2520"/>
                        </a:lnSpc>
                        <a:defRPr/>
                      </a:pPr>
                      <a:r>
                        <a:rPr lang="en-US" sz="1800">
                          <a:solidFill>
                            <a:srgbClr val="FFFFFF"/>
                          </a:solidFill>
                          <a:latin typeface="Times New Roman"/>
                        </a:rPr>
                        <a:t>8</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520"/>
                        </a:lnSpc>
                        <a:defRPr/>
                      </a:pPr>
                      <a:r>
                        <a:rPr lang="en-US" sz="1800">
                          <a:solidFill>
                            <a:srgbClr val="FFFFFF"/>
                          </a:solidFill>
                          <a:latin typeface="Times New Roman"/>
                        </a:rPr>
                        <a:t>NETWORK DIAGRAMS</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8"/>
                  </a:ext>
                </a:extLst>
              </a:tr>
              <a:tr h="854151">
                <a:tc>
                  <a:txBody>
                    <a:bodyPr/>
                    <a:lstStyle/>
                    <a:p>
                      <a:pPr algn="ctr">
                        <a:lnSpc>
                          <a:spcPts val="2520"/>
                        </a:lnSpc>
                        <a:defRPr/>
                      </a:pPr>
                      <a:r>
                        <a:rPr lang="en-US" sz="1800">
                          <a:solidFill>
                            <a:srgbClr val="FFFFFF"/>
                          </a:solidFill>
                          <a:latin typeface="Times New Roman"/>
                        </a:rPr>
                        <a:t>9</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tc>
                  <a:txBody>
                    <a:bodyPr/>
                    <a:lstStyle/>
                    <a:p>
                      <a:pPr algn="ctr">
                        <a:lnSpc>
                          <a:spcPts val="2520"/>
                        </a:lnSpc>
                        <a:defRPr/>
                      </a:pPr>
                      <a:r>
                        <a:rPr lang="en-US" sz="1800">
                          <a:solidFill>
                            <a:srgbClr val="FFFFFF"/>
                          </a:solidFill>
                          <a:latin typeface="Times New Roman"/>
                        </a:rPr>
                        <a:t>CONCLUSION</a:t>
                      </a:r>
                      <a:endParaRPr lang="en-US" sz="1100"/>
                    </a:p>
                  </a:txBody>
                  <a:tcPr marL="190500" marR="190500" marT="190500" marB="190500" anchor="ctr">
                    <a:lnL w="38100" cap="flat" cmpd="sng" algn="ctr">
                      <a:solidFill>
                        <a:srgbClr val="FFFFFF"/>
                      </a:solidFill>
                      <a:prstDash val="solid"/>
                      <a:round/>
                      <a:headEnd type="none" w="med" len="med"/>
                      <a:tailEnd type="none" w="med" len="med"/>
                    </a:lnL>
                    <a:lnR w="38100" cap="flat" cmpd="sng" algn="ctr">
                      <a:solidFill>
                        <a:srgbClr val="FFFFFF"/>
                      </a:solidFill>
                      <a:prstDash val="solid"/>
                      <a:round/>
                      <a:headEnd type="none" w="med" len="med"/>
                      <a:tailEnd type="none" w="med" len="med"/>
                    </a:lnR>
                    <a:lnT w="38100" cap="flat" cmpd="sng" algn="ctr">
                      <a:solidFill>
                        <a:srgbClr val="FFFFFF"/>
                      </a:solidFill>
                      <a:prstDash val="solid"/>
                      <a:round/>
                      <a:headEnd type="none" w="med" len="med"/>
                      <a:tailEnd type="none" w="med" len="med"/>
                    </a:lnT>
                    <a:lnB w="38100" cap="flat" cmpd="sng" algn="ctr">
                      <a:solidFill>
                        <a:srgbClr val="FFFFFF"/>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7" name="TextBox 7"/>
          <p:cNvSpPr txBox="1"/>
          <p:nvPr/>
        </p:nvSpPr>
        <p:spPr>
          <a:xfrm>
            <a:off x="3873636" y="-257175"/>
            <a:ext cx="15341024" cy="1260353"/>
          </a:xfrm>
          <a:prstGeom prst="rect">
            <a:avLst/>
          </a:prstGeom>
        </p:spPr>
        <p:txBody>
          <a:bodyPr lIns="0" tIns="0" rIns="0" bIns="0" rtlCol="0" anchor="t">
            <a:spAutoFit/>
          </a:bodyPr>
          <a:lstStyle/>
          <a:p>
            <a:pPr>
              <a:lnSpc>
                <a:spcPts val="9281"/>
              </a:lnSpc>
            </a:pPr>
            <a:r>
              <a:rPr lang="en-US" sz="6629">
                <a:solidFill>
                  <a:srgbClr val="FFFFFF"/>
                </a:solidFill>
                <a:latin typeface="Times New Roman"/>
              </a:rPr>
              <a:t>TABLE OF CONTENTS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TextBox 2"/>
          <p:cNvSpPr txBox="1"/>
          <p:nvPr/>
        </p:nvSpPr>
        <p:spPr>
          <a:xfrm>
            <a:off x="4499239" y="-812449"/>
            <a:ext cx="9289521" cy="3482274"/>
          </a:xfrm>
          <a:prstGeom prst="rect">
            <a:avLst/>
          </a:prstGeom>
        </p:spPr>
        <p:txBody>
          <a:bodyPr lIns="0" tIns="0" rIns="0" bIns="0" rtlCol="0" anchor="t">
            <a:spAutoFit/>
          </a:bodyPr>
          <a:lstStyle/>
          <a:p>
            <a:pPr algn="ctr">
              <a:lnSpc>
                <a:spcPts val="13667"/>
              </a:lnSpc>
            </a:pPr>
            <a:endParaRPr/>
          </a:p>
          <a:p>
            <a:pPr algn="ctr">
              <a:lnSpc>
                <a:spcPts val="12967"/>
              </a:lnSpc>
            </a:pPr>
            <a:r>
              <a:rPr lang="en-US" sz="9262">
                <a:solidFill>
                  <a:srgbClr val="FFFFFF"/>
                </a:solidFill>
                <a:latin typeface="Neue Machina UltraBold"/>
              </a:rPr>
              <a:t>ABSTRACT</a:t>
            </a:r>
          </a:p>
          <a:p>
            <a:pPr algn="ctr">
              <a:lnSpc>
                <a:spcPts val="228"/>
              </a:lnSpc>
            </a:pPr>
            <a:endParaRPr lang="en-US" sz="9262">
              <a:solidFill>
                <a:srgbClr val="FFFFFF"/>
              </a:solidFill>
              <a:latin typeface="Neue Machina UltraBold"/>
            </a:endParaRPr>
          </a:p>
        </p:txBody>
      </p:sp>
      <p:sp>
        <p:nvSpPr>
          <p:cNvPr id="3" name="TextBox 3"/>
          <p:cNvSpPr txBox="1"/>
          <p:nvPr/>
        </p:nvSpPr>
        <p:spPr>
          <a:xfrm>
            <a:off x="0" y="3419837"/>
            <a:ext cx="18022840" cy="5187998"/>
          </a:xfrm>
          <a:prstGeom prst="rect">
            <a:avLst/>
          </a:prstGeom>
        </p:spPr>
        <p:txBody>
          <a:bodyPr lIns="0" tIns="0" rIns="0" bIns="0" rtlCol="0" anchor="t">
            <a:spAutoFit/>
          </a:bodyPr>
          <a:lstStyle/>
          <a:p>
            <a:pPr marL="635083" lvl="1" indent="-317542">
              <a:lnSpc>
                <a:spcPts val="5883"/>
              </a:lnSpc>
              <a:buFont typeface="Arial"/>
              <a:buChar char="•"/>
            </a:pPr>
            <a:r>
              <a:rPr lang="en-US" sz="2941" spc="5">
                <a:solidFill>
                  <a:srgbClr val="FFFFFF"/>
                </a:solidFill>
                <a:latin typeface="Times New Roman"/>
              </a:rPr>
              <a:t>This report describes the network design of Health care management or Hospital. In this network topology the nodes (i.e., computers, switches, routers or other devices) are connected to a local area network (LAN) and network via links (twisted pair copper wire cable or optical fiber cable). We have used Cisco Packet Tracer for designing the network topology It’s a general design which can be implemented at any higher level to manage network system.</a:t>
            </a:r>
          </a:p>
          <a:p>
            <a:pPr algn="ctr">
              <a:lnSpc>
                <a:spcPts val="5883"/>
              </a:lnSpc>
            </a:pPr>
            <a:endParaRPr lang="en-US" sz="2941" spc="5">
              <a:solidFill>
                <a:srgbClr val="FFFFFF"/>
              </a:solidFill>
              <a:latin typeface="Times New Roman"/>
            </a:endParaRPr>
          </a:p>
          <a:p>
            <a:pPr algn="ctr">
              <a:lnSpc>
                <a:spcPts val="5883"/>
              </a:lnSpc>
            </a:pPr>
            <a:endParaRPr lang="en-US" sz="2941" spc="5">
              <a:solidFill>
                <a:srgbClr val="FFFFFF"/>
              </a:solidFill>
              <a:latin typeface="Times New Roman"/>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TextBox 2"/>
          <p:cNvSpPr txBox="1"/>
          <p:nvPr/>
        </p:nvSpPr>
        <p:spPr>
          <a:xfrm>
            <a:off x="2004870" y="1982098"/>
            <a:ext cx="14278260" cy="987088"/>
          </a:xfrm>
          <a:prstGeom prst="rect">
            <a:avLst/>
          </a:prstGeom>
        </p:spPr>
        <p:txBody>
          <a:bodyPr lIns="0" tIns="0" rIns="0" bIns="0" rtlCol="0" anchor="t">
            <a:spAutoFit/>
          </a:bodyPr>
          <a:lstStyle/>
          <a:p>
            <a:pPr algn="ctr">
              <a:lnSpc>
                <a:spcPts val="8068"/>
              </a:lnSpc>
            </a:pPr>
            <a:r>
              <a:rPr lang="en-US" sz="5763">
                <a:solidFill>
                  <a:srgbClr val="FFFFFF"/>
                </a:solidFill>
                <a:latin typeface="Neue Machina"/>
              </a:rPr>
              <a:t>NETWORK REQUIREMENTS</a:t>
            </a:r>
          </a:p>
        </p:txBody>
      </p:sp>
      <p:sp>
        <p:nvSpPr>
          <p:cNvPr id="3" name="TextBox 3"/>
          <p:cNvSpPr txBox="1"/>
          <p:nvPr/>
        </p:nvSpPr>
        <p:spPr>
          <a:xfrm>
            <a:off x="528122" y="3937363"/>
            <a:ext cx="17231757" cy="4835241"/>
          </a:xfrm>
          <a:prstGeom prst="rect">
            <a:avLst/>
          </a:prstGeom>
        </p:spPr>
        <p:txBody>
          <a:bodyPr lIns="0" tIns="0" rIns="0" bIns="0" rtlCol="0" anchor="t">
            <a:spAutoFit/>
          </a:bodyPr>
          <a:lstStyle/>
          <a:p>
            <a:pPr algn="just">
              <a:lnSpc>
                <a:spcPts val="6443"/>
              </a:lnSpc>
            </a:pPr>
            <a:r>
              <a:rPr lang="en-US" sz="3221" spc="6">
                <a:solidFill>
                  <a:srgbClr val="FFFFFF"/>
                </a:solidFill>
                <a:latin typeface="Times New Roman"/>
              </a:rPr>
              <a:t>In Health care Network topology, we have desktop Computer, laptops, smart phone. There is a data flow between the devices within the system. We have divided our network into segments like for Hospital wards, clinical area etc. We have also used SSH for security. Our network requirements includenetwork devices like routers, switches, server.</a:t>
            </a:r>
          </a:p>
          <a:p>
            <a:pPr algn="just">
              <a:lnSpc>
                <a:spcPts val="6443"/>
              </a:lnSpc>
            </a:pPr>
            <a:endParaRPr lang="en-US" sz="3221" spc="6">
              <a:solidFill>
                <a:srgbClr val="FFFFFF"/>
              </a:solidFill>
              <a:latin typeface="Times New Roman"/>
            </a:endParaRPr>
          </a:p>
          <a:p>
            <a:pPr algn="just">
              <a:lnSpc>
                <a:spcPts val="6443"/>
              </a:lnSpc>
            </a:pPr>
            <a:endParaRPr lang="en-US" sz="3221" spc="6">
              <a:solidFill>
                <a:srgbClr val="FFFFFF"/>
              </a:solidFill>
              <a:latin typeface="Times New Roman"/>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TextBox 2"/>
          <p:cNvSpPr txBox="1"/>
          <p:nvPr/>
        </p:nvSpPr>
        <p:spPr>
          <a:xfrm>
            <a:off x="2163253" y="547641"/>
            <a:ext cx="14318861" cy="1571294"/>
          </a:xfrm>
          <a:prstGeom prst="rect">
            <a:avLst/>
          </a:prstGeom>
        </p:spPr>
        <p:txBody>
          <a:bodyPr lIns="0" tIns="0" rIns="0" bIns="0" rtlCol="0" anchor="t">
            <a:spAutoFit/>
          </a:bodyPr>
          <a:lstStyle/>
          <a:p>
            <a:pPr algn="ctr">
              <a:lnSpc>
                <a:spcPts val="11568"/>
              </a:lnSpc>
            </a:pPr>
            <a:r>
              <a:rPr lang="en-US" sz="8263">
                <a:solidFill>
                  <a:srgbClr val="FFFFFF"/>
                </a:solidFill>
                <a:latin typeface="Times New Roman"/>
              </a:rPr>
              <a:t>HOSPITAL SEGMENTS</a:t>
            </a:r>
          </a:p>
        </p:txBody>
      </p:sp>
      <p:sp>
        <p:nvSpPr>
          <p:cNvPr id="3" name="TextBox 3"/>
          <p:cNvSpPr txBox="1"/>
          <p:nvPr/>
        </p:nvSpPr>
        <p:spPr>
          <a:xfrm>
            <a:off x="-2935733" y="3324262"/>
            <a:ext cx="12584983" cy="5481060"/>
          </a:xfrm>
          <a:prstGeom prst="rect">
            <a:avLst/>
          </a:prstGeom>
        </p:spPr>
        <p:txBody>
          <a:bodyPr lIns="0" tIns="0" rIns="0" bIns="0" rtlCol="0" anchor="t">
            <a:spAutoFit/>
          </a:bodyPr>
          <a:lstStyle/>
          <a:p>
            <a:pPr algn="ctr">
              <a:lnSpc>
                <a:spcPts val="6291"/>
              </a:lnSpc>
            </a:pPr>
            <a:r>
              <a:rPr lang="en-US" sz="4493">
                <a:solidFill>
                  <a:srgbClr val="FFFFFF"/>
                </a:solidFill>
                <a:latin typeface="Montserrat Semi-Bold"/>
              </a:rPr>
              <a:t>    - General ward</a:t>
            </a:r>
          </a:p>
          <a:p>
            <a:pPr algn="ctr">
              <a:lnSpc>
                <a:spcPts val="6291"/>
              </a:lnSpc>
            </a:pPr>
            <a:r>
              <a:rPr lang="en-US" sz="4493">
                <a:solidFill>
                  <a:srgbClr val="FFFFFF"/>
                </a:solidFill>
                <a:latin typeface="Montserrat Semi-Bold"/>
              </a:rPr>
              <a:t>  - Private ward</a:t>
            </a:r>
          </a:p>
          <a:p>
            <a:pPr algn="ctr">
              <a:lnSpc>
                <a:spcPts val="6291"/>
              </a:lnSpc>
            </a:pPr>
            <a:r>
              <a:rPr lang="en-US" sz="4493">
                <a:solidFill>
                  <a:srgbClr val="FFFFFF"/>
                </a:solidFill>
                <a:latin typeface="Montserrat Semi-Bold"/>
              </a:rPr>
              <a:t>-Clinical Area</a:t>
            </a:r>
          </a:p>
          <a:p>
            <a:pPr algn="ctr">
              <a:lnSpc>
                <a:spcPts val="6291"/>
              </a:lnSpc>
            </a:pPr>
            <a:r>
              <a:rPr lang="en-US" sz="4493">
                <a:solidFill>
                  <a:srgbClr val="FFFFFF"/>
                </a:solidFill>
                <a:latin typeface="Montserrat Semi-Bold"/>
              </a:rPr>
              <a:t>     - IT Department</a:t>
            </a:r>
          </a:p>
          <a:p>
            <a:pPr algn="ctr">
              <a:lnSpc>
                <a:spcPts val="6291"/>
              </a:lnSpc>
            </a:pPr>
            <a:r>
              <a:rPr lang="en-US" sz="4493">
                <a:solidFill>
                  <a:srgbClr val="FFFFFF"/>
                </a:solidFill>
                <a:latin typeface="Montserrat Semi-Bold"/>
              </a:rPr>
              <a:t>               - Entrance Reception</a:t>
            </a:r>
          </a:p>
          <a:p>
            <a:pPr algn="ctr">
              <a:lnSpc>
                <a:spcPts val="6291"/>
              </a:lnSpc>
            </a:pPr>
            <a:r>
              <a:rPr lang="en-US" sz="4493">
                <a:solidFill>
                  <a:srgbClr val="FFFFFF"/>
                </a:solidFill>
                <a:latin typeface="Montserrat Semi-Bold"/>
              </a:rPr>
              <a:t>            -Lobby and Parking</a:t>
            </a:r>
          </a:p>
          <a:p>
            <a:pPr algn="ctr">
              <a:lnSpc>
                <a:spcPts val="6291"/>
              </a:lnSpc>
            </a:pPr>
            <a:endParaRPr lang="en-US" sz="4493">
              <a:solidFill>
                <a:srgbClr val="FFFFFF"/>
              </a:solidFill>
              <a:latin typeface="Montserrat Semi-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TextBox 2"/>
          <p:cNvSpPr txBox="1"/>
          <p:nvPr/>
        </p:nvSpPr>
        <p:spPr>
          <a:xfrm>
            <a:off x="2036898" y="752475"/>
            <a:ext cx="14214204" cy="1370775"/>
          </a:xfrm>
          <a:prstGeom prst="rect">
            <a:avLst/>
          </a:prstGeom>
        </p:spPr>
        <p:txBody>
          <a:bodyPr lIns="0" tIns="0" rIns="0" bIns="0" rtlCol="0" anchor="t">
            <a:spAutoFit/>
          </a:bodyPr>
          <a:lstStyle/>
          <a:p>
            <a:pPr algn="ctr">
              <a:lnSpc>
                <a:spcPts val="10070"/>
              </a:lnSpc>
            </a:pPr>
            <a:r>
              <a:rPr lang="en-US" sz="7192">
                <a:solidFill>
                  <a:srgbClr val="FFFFFF"/>
                </a:solidFill>
                <a:latin typeface="Times New Roman"/>
              </a:rPr>
              <a:t>FEATURES AND SERVICES</a:t>
            </a:r>
          </a:p>
        </p:txBody>
      </p:sp>
      <p:sp>
        <p:nvSpPr>
          <p:cNvPr id="3" name="TextBox 3"/>
          <p:cNvSpPr txBox="1"/>
          <p:nvPr/>
        </p:nvSpPr>
        <p:spPr>
          <a:xfrm>
            <a:off x="-2831194" y="3461247"/>
            <a:ext cx="11032878" cy="5969638"/>
          </a:xfrm>
          <a:prstGeom prst="rect">
            <a:avLst/>
          </a:prstGeom>
        </p:spPr>
        <p:txBody>
          <a:bodyPr lIns="0" tIns="0" rIns="0" bIns="0" rtlCol="0" anchor="t">
            <a:spAutoFit/>
          </a:bodyPr>
          <a:lstStyle/>
          <a:p>
            <a:pPr algn="ctr">
              <a:lnSpc>
                <a:spcPts val="5189"/>
              </a:lnSpc>
            </a:pPr>
            <a:r>
              <a:rPr lang="en-US" sz="3707">
                <a:solidFill>
                  <a:srgbClr val="FFFFFF"/>
                </a:solidFill>
                <a:latin typeface="Times New Roman"/>
              </a:rPr>
              <a:t>     •DHCP</a:t>
            </a:r>
          </a:p>
          <a:p>
            <a:pPr algn="ctr">
              <a:lnSpc>
                <a:spcPts val="5189"/>
              </a:lnSpc>
            </a:pPr>
            <a:r>
              <a:rPr lang="en-US" sz="3707">
                <a:solidFill>
                  <a:srgbClr val="FFFFFF"/>
                </a:solidFill>
                <a:latin typeface="Times New Roman"/>
              </a:rPr>
              <a:t>  •DNS</a:t>
            </a:r>
          </a:p>
          <a:p>
            <a:pPr algn="ctr">
              <a:lnSpc>
                <a:spcPts val="5189"/>
              </a:lnSpc>
            </a:pPr>
            <a:r>
              <a:rPr lang="en-US" sz="3707">
                <a:solidFill>
                  <a:srgbClr val="FFFFFF"/>
                </a:solidFill>
                <a:latin typeface="Times New Roman"/>
              </a:rPr>
              <a:t>            •Subnetting</a:t>
            </a:r>
          </a:p>
          <a:p>
            <a:pPr algn="ctr">
              <a:lnSpc>
                <a:spcPts val="5189"/>
              </a:lnSpc>
            </a:pPr>
            <a:r>
              <a:rPr lang="en-US" sz="3707">
                <a:solidFill>
                  <a:srgbClr val="FFFFFF"/>
                </a:solidFill>
                <a:latin typeface="Times New Roman"/>
              </a:rPr>
              <a:t>      •HTTPS</a:t>
            </a:r>
          </a:p>
          <a:p>
            <a:pPr algn="ctr">
              <a:lnSpc>
                <a:spcPts val="5189"/>
              </a:lnSpc>
            </a:pPr>
            <a:r>
              <a:rPr lang="en-US" sz="3707">
                <a:solidFill>
                  <a:srgbClr val="FFFFFF"/>
                </a:solidFill>
                <a:latin typeface="Times New Roman"/>
              </a:rPr>
              <a:t>•SSH</a:t>
            </a:r>
          </a:p>
          <a:p>
            <a:pPr algn="ctr">
              <a:lnSpc>
                <a:spcPts val="5189"/>
              </a:lnSpc>
            </a:pPr>
            <a:r>
              <a:rPr lang="en-US" sz="3707">
                <a:solidFill>
                  <a:srgbClr val="FFFFFF"/>
                </a:solidFill>
                <a:latin typeface="Times New Roman"/>
              </a:rPr>
              <a:t>   •SMTP</a:t>
            </a:r>
          </a:p>
          <a:p>
            <a:pPr algn="ctr">
              <a:lnSpc>
                <a:spcPts val="5189"/>
              </a:lnSpc>
            </a:pPr>
            <a:r>
              <a:rPr lang="en-US" sz="3707">
                <a:solidFill>
                  <a:srgbClr val="FFFFFF"/>
                </a:solidFill>
                <a:latin typeface="Times New Roman"/>
              </a:rPr>
              <a:t>•FTP</a:t>
            </a:r>
          </a:p>
          <a:p>
            <a:pPr algn="ctr">
              <a:lnSpc>
                <a:spcPts val="5189"/>
              </a:lnSpc>
            </a:pPr>
            <a:r>
              <a:rPr lang="en-US" sz="3707">
                <a:solidFill>
                  <a:srgbClr val="FFFFFF"/>
                </a:solidFill>
                <a:latin typeface="Times New Roman"/>
              </a:rPr>
              <a:t>  •WIFI</a:t>
            </a:r>
          </a:p>
          <a:p>
            <a:pPr algn="ctr">
              <a:lnSpc>
                <a:spcPts val="5189"/>
              </a:lnSpc>
            </a:pPr>
            <a:endParaRPr lang="en-US" sz="3707">
              <a:solidFill>
                <a:srgbClr val="FFFFFF"/>
              </a:solidFill>
              <a:latin typeface="Times New Roman"/>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TextBox 2"/>
          <p:cNvSpPr txBox="1"/>
          <p:nvPr/>
        </p:nvSpPr>
        <p:spPr>
          <a:xfrm>
            <a:off x="2531619" y="210392"/>
            <a:ext cx="13867292" cy="1554838"/>
          </a:xfrm>
          <a:prstGeom prst="rect">
            <a:avLst/>
          </a:prstGeom>
        </p:spPr>
        <p:txBody>
          <a:bodyPr lIns="0" tIns="0" rIns="0" bIns="0" rtlCol="0" anchor="t">
            <a:spAutoFit/>
          </a:bodyPr>
          <a:lstStyle/>
          <a:p>
            <a:pPr algn="ctr">
              <a:lnSpc>
                <a:spcPts val="11425"/>
              </a:lnSpc>
            </a:pPr>
            <a:r>
              <a:rPr lang="en-US" sz="8160">
                <a:solidFill>
                  <a:srgbClr val="FFFFFF"/>
                </a:solidFill>
                <a:latin typeface="Times New Roman"/>
              </a:rPr>
              <a:t>COST OF NETWORK</a:t>
            </a:r>
          </a:p>
        </p:txBody>
      </p:sp>
      <p:sp>
        <p:nvSpPr>
          <p:cNvPr id="3" name="TextBox 3"/>
          <p:cNvSpPr txBox="1"/>
          <p:nvPr/>
        </p:nvSpPr>
        <p:spPr>
          <a:xfrm>
            <a:off x="-6417903" y="2154460"/>
            <a:ext cx="17899043" cy="8057071"/>
          </a:xfrm>
          <a:prstGeom prst="rect">
            <a:avLst/>
          </a:prstGeom>
        </p:spPr>
        <p:txBody>
          <a:bodyPr lIns="0" tIns="0" rIns="0" bIns="0" rtlCol="0" anchor="t">
            <a:spAutoFit/>
          </a:bodyPr>
          <a:lstStyle/>
          <a:p>
            <a:pPr algn="ctr">
              <a:lnSpc>
                <a:spcPts val="5309"/>
              </a:lnSpc>
            </a:pPr>
            <a:r>
              <a:rPr lang="en-US" sz="3792">
                <a:solidFill>
                  <a:srgbClr val="FFFFFF"/>
                </a:solidFill>
                <a:latin typeface="Times New Roman"/>
              </a:rPr>
              <a:t>-Cisco Switch</a:t>
            </a:r>
          </a:p>
          <a:p>
            <a:pPr algn="ctr">
              <a:lnSpc>
                <a:spcPts val="5309"/>
              </a:lnSpc>
            </a:pPr>
            <a:r>
              <a:rPr lang="en-US" sz="3792">
                <a:solidFill>
                  <a:srgbClr val="FFFFFF"/>
                </a:solidFill>
                <a:latin typeface="Times New Roman"/>
              </a:rPr>
              <a:t>                                                  250$ Each, 1250$ Cost of 5 Switch</a:t>
            </a:r>
          </a:p>
          <a:p>
            <a:pPr algn="ctr">
              <a:lnSpc>
                <a:spcPts val="5309"/>
              </a:lnSpc>
            </a:pPr>
            <a:r>
              <a:rPr lang="en-US" sz="3792">
                <a:solidFill>
                  <a:srgbClr val="FFFFFF"/>
                </a:solidFill>
                <a:latin typeface="Times New Roman"/>
              </a:rPr>
              <a:t>-Cisco Router</a:t>
            </a:r>
          </a:p>
          <a:p>
            <a:pPr algn="ctr">
              <a:lnSpc>
                <a:spcPts val="5309"/>
              </a:lnSpc>
            </a:pPr>
            <a:r>
              <a:rPr lang="en-US" sz="3792">
                <a:solidFill>
                  <a:srgbClr val="FFFFFF"/>
                </a:solidFill>
                <a:latin typeface="Times New Roman"/>
              </a:rPr>
              <a:t>                                                   350$ Each, 2100$ Cost of 6 Router</a:t>
            </a:r>
          </a:p>
          <a:p>
            <a:pPr algn="ctr">
              <a:lnSpc>
                <a:spcPts val="5309"/>
              </a:lnSpc>
            </a:pPr>
            <a:r>
              <a:rPr lang="en-US" sz="3792">
                <a:solidFill>
                  <a:srgbClr val="FFFFFF"/>
                </a:solidFill>
                <a:latin typeface="Times New Roman"/>
              </a:rPr>
              <a:t>-Cisco Server</a:t>
            </a:r>
          </a:p>
          <a:p>
            <a:pPr algn="ctr">
              <a:lnSpc>
                <a:spcPts val="5309"/>
              </a:lnSpc>
            </a:pPr>
            <a:r>
              <a:rPr lang="en-US" sz="3792">
                <a:solidFill>
                  <a:srgbClr val="FFFFFF"/>
                </a:solidFill>
                <a:latin typeface="Times New Roman"/>
              </a:rPr>
              <a:t>                                                 400$ Each, 800$ Cost of 2 Server</a:t>
            </a:r>
          </a:p>
          <a:p>
            <a:pPr algn="ctr">
              <a:lnSpc>
                <a:spcPts val="5309"/>
              </a:lnSpc>
            </a:pPr>
            <a:r>
              <a:rPr lang="en-US" sz="3792">
                <a:solidFill>
                  <a:srgbClr val="FFFFFF"/>
                </a:solidFill>
                <a:latin typeface="Times New Roman"/>
              </a:rPr>
              <a:t>     -Computer Cost</a:t>
            </a:r>
          </a:p>
          <a:p>
            <a:pPr algn="ctr">
              <a:lnSpc>
                <a:spcPts val="5309"/>
              </a:lnSpc>
            </a:pPr>
            <a:r>
              <a:rPr lang="en-US" sz="3792">
                <a:solidFill>
                  <a:srgbClr val="FFFFFF"/>
                </a:solidFill>
                <a:latin typeface="Times New Roman"/>
              </a:rPr>
              <a:t>                                                         125$ Each, 1500$ Cost of 12 Computer</a:t>
            </a:r>
          </a:p>
          <a:p>
            <a:pPr algn="ctr">
              <a:lnSpc>
                <a:spcPts val="5309"/>
              </a:lnSpc>
            </a:pPr>
            <a:endParaRPr lang="en-US" sz="3792">
              <a:solidFill>
                <a:srgbClr val="FFFFFF"/>
              </a:solidFill>
              <a:latin typeface="Times New Roman"/>
            </a:endParaRPr>
          </a:p>
          <a:p>
            <a:pPr algn="ctr">
              <a:lnSpc>
                <a:spcPts val="5309"/>
              </a:lnSpc>
            </a:pPr>
            <a:endParaRPr lang="en-US" sz="3792">
              <a:solidFill>
                <a:srgbClr val="FFFFFF"/>
              </a:solidFill>
              <a:latin typeface="Times New Roman"/>
            </a:endParaRPr>
          </a:p>
          <a:p>
            <a:pPr algn="ctr">
              <a:lnSpc>
                <a:spcPts val="5309"/>
              </a:lnSpc>
            </a:pPr>
            <a:r>
              <a:rPr lang="en-US" sz="3792">
                <a:solidFill>
                  <a:srgbClr val="FFFFFF"/>
                </a:solidFill>
                <a:latin typeface="Times New Roman"/>
              </a:rPr>
              <a:t>                                                                 </a:t>
            </a:r>
            <a:r>
              <a:rPr lang="en-US" sz="3792">
                <a:solidFill>
                  <a:srgbClr val="FFFFFF"/>
                </a:solidFill>
                <a:latin typeface="Times New Roman Bold"/>
              </a:rPr>
              <a:t>                                               Total Cost = 5650$</a:t>
            </a:r>
          </a:p>
          <a:p>
            <a:pPr algn="ctr">
              <a:lnSpc>
                <a:spcPts val="5309"/>
              </a:lnSpc>
            </a:pPr>
            <a:endParaRPr lang="en-US" sz="3792">
              <a:solidFill>
                <a:srgbClr val="FFFFFF"/>
              </a:solidFill>
              <a:latin typeface="Times New Roman 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TextBox 2"/>
          <p:cNvSpPr txBox="1"/>
          <p:nvPr/>
        </p:nvSpPr>
        <p:spPr>
          <a:xfrm>
            <a:off x="394039" y="2002600"/>
            <a:ext cx="16865261" cy="14894324"/>
          </a:xfrm>
          <a:prstGeom prst="rect">
            <a:avLst/>
          </a:prstGeom>
        </p:spPr>
        <p:txBody>
          <a:bodyPr lIns="0" tIns="0" rIns="0" bIns="0" rtlCol="0" anchor="t">
            <a:spAutoFit/>
          </a:bodyPr>
          <a:lstStyle/>
          <a:p>
            <a:pPr>
              <a:lnSpc>
                <a:spcPts val="4353"/>
              </a:lnSpc>
            </a:pPr>
            <a:r>
              <a:rPr lang="en-US" sz="3109">
                <a:solidFill>
                  <a:srgbClr val="FFFFFF"/>
                </a:solidFill>
                <a:latin typeface="Montserrat"/>
              </a:rPr>
              <a:t>The diagram is properly commented.We have divided the diagram into 6 segments as named above. Hospital Segments representing different departments of hospital. Followingare the running configuration of routers and switches relatedto different segmentsof hospital respectively:</a:t>
            </a:r>
          </a:p>
          <a:p>
            <a:pPr>
              <a:lnSpc>
                <a:spcPts val="4353"/>
              </a:lnSpc>
            </a:pPr>
            <a:endParaRPr lang="en-US" sz="3109">
              <a:solidFill>
                <a:srgbClr val="FFFFFF"/>
              </a:solidFill>
              <a:latin typeface="Montserrat"/>
            </a:endParaRPr>
          </a:p>
          <a:p>
            <a:pPr>
              <a:lnSpc>
                <a:spcPts val="4353"/>
              </a:lnSpc>
            </a:pPr>
            <a:r>
              <a:rPr lang="en-US" sz="3109">
                <a:solidFill>
                  <a:srgbClr val="FFFFFF"/>
                </a:solidFill>
                <a:latin typeface="Montserrat"/>
              </a:rPr>
              <a:t>General Ward Switch                              General Ward Router</a:t>
            </a:r>
          </a:p>
          <a:p>
            <a:pPr>
              <a:lnSpc>
                <a:spcPts val="4353"/>
              </a:lnSpc>
            </a:pPr>
            <a:endParaRPr lang="en-US" sz="3109">
              <a:solidFill>
                <a:srgbClr val="FFFFFF"/>
              </a:solidFill>
              <a:latin typeface="Montserrat"/>
            </a:endParaRPr>
          </a:p>
          <a:p>
            <a:pPr>
              <a:lnSpc>
                <a:spcPts val="4353"/>
              </a:lnSpc>
            </a:pPr>
            <a:r>
              <a:rPr lang="en-US" sz="3109">
                <a:solidFill>
                  <a:srgbClr val="FFFFFF"/>
                </a:solidFill>
                <a:latin typeface="Montserrat"/>
              </a:rPr>
              <a:t>Private WardSwitch                                Private WardRouter</a:t>
            </a:r>
          </a:p>
          <a:p>
            <a:pPr>
              <a:lnSpc>
                <a:spcPts val="4353"/>
              </a:lnSpc>
            </a:pPr>
            <a:endParaRPr lang="en-US" sz="3109">
              <a:solidFill>
                <a:srgbClr val="FFFFFF"/>
              </a:solidFill>
              <a:latin typeface="Montserrat"/>
            </a:endParaRPr>
          </a:p>
          <a:p>
            <a:pPr>
              <a:lnSpc>
                <a:spcPts val="4353"/>
              </a:lnSpc>
            </a:pPr>
            <a:r>
              <a:rPr lang="en-US" sz="3109">
                <a:solidFill>
                  <a:srgbClr val="FFFFFF"/>
                </a:solidFill>
                <a:latin typeface="Montserrat"/>
              </a:rPr>
              <a:t>Clinical Area Switch                                Clinical Area Router</a:t>
            </a:r>
          </a:p>
          <a:p>
            <a:pPr>
              <a:lnSpc>
                <a:spcPts val="4353"/>
              </a:lnSpc>
            </a:pPr>
            <a:endParaRPr lang="en-US" sz="3109">
              <a:solidFill>
                <a:srgbClr val="FFFFFF"/>
              </a:solidFill>
              <a:latin typeface="Montserrat"/>
            </a:endParaRPr>
          </a:p>
          <a:p>
            <a:pPr>
              <a:lnSpc>
                <a:spcPts val="4353"/>
              </a:lnSpc>
            </a:pPr>
            <a:r>
              <a:rPr lang="en-US" sz="3109">
                <a:solidFill>
                  <a:srgbClr val="FFFFFF"/>
                </a:solidFill>
                <a:latin typeface="Montserrat"/>
              </a:rPr>
              <a:t>IT Department Switch                            IT Department Router</a:t>
            </a:r>
          </a:p>
          <a:p>
            <a:pPr>
              <a:lnSpc>
                <a:spcPts val="4353"/>
              </a:lnSpc>
            </a:pPr>
            <a:endParaRPr lang="en-US" sz="3109">
              <a:solidFill>
                <a:srgbClr val="FFFFFF"/>
              </a:solidFill>
              <a:latin typeface="Montserrat"/>
            </a:endParaRPr>
          </a:p>
          <a:p>
            <a:pPr>
              <a:lnSpc>
                <a:spcPts val="4353"/>
              </a:lnSpc>
            </a:pPr>
            <a:r>
              <a:rPr lang="en-US" sz="3109">
                <a:solidFill>
                  <a:srgbClr val="FFFFFF"/>
                </a:solidFill>
                <a:latin typeface="Montserrat"/>
              </a:rPr>
              <a:t>Entrance Switch                                       Entrance Router</a:t>
            </a:r>
          </a:p>
          <a:p>
            <a:pPr>
              <a:lnSpc>
                <a:spcPts val="4353"/>
              </a:lnSpc>
            </a:pPr>
            <a:endParaRPr lang="en-US" sz="3109">
              <a:solidFill>
                <a:srgbClr val="FFFFFF"/>
              </a:solidFill>
              <a:latin typeface="Montserrat"/>
            </a:endParaRPr>
          </a:p>
          <a:p>
            <a:pPr>
              <a:lnSpc>
                <a:spcPts val="4353"/>
              </a:lnSpc>
            </a:pPr>
            <a:endParaRPr lang="en-US" sz="3109">
              <a:solidFill>
                <a:srgbClr val="FFFFFF"/>
              </a:solidFill>
              <a:latin typeface="Montserrat"/>
            </a:endParaRPr>
          </a:p>
          <a:p>
            <a:pPr>
              <a:lnSpc>
                <a:spcPts val="4353"/>
              </a:lnSpc>
            </a:pPr>
            <a:endParaRPr lang="en-US" sz="3109">
              <a:solidFill>
                <a:srgbClr val="FFFFFF"/>
              </a:solidFill>
              <a:latin typeface="Montserrat"/>
            </a:endParaRPr>
          </a:p>
          <a:p>
            <a:pPr>
              <a:lnSpc>
                <a:spcPts val="4353"/>
              </a:lnSpc>
            </a:pPr>
            <a:endParaRPr lang="en-US" sz="3109">
              <a:solidFill>
                <a:srgbClr val="FFFFFF"/>
              </a:solidFill>
              <a:latin typeface="Montserrat"/>
            </a:endParaRPr>
          </a:p>
          <a:p>
            <a:pPr>
              <a:lnSpc>
                <a:spcPts val="4353"/>
              </a:lnSpc>
            </a:pPr>
            <a:endParaRPr lang="en-US" sz="3109">
              <a:solidFill>
                <a:srgbClr val="FFFFFF"/>
              </a:solidFill>
              <a:latin typeface="Montserrat"/>
            </a:endParaRPr>
          </a:p>
          <a:p>
            <a:pPr>
              <a:lnSpc>
                <a:spcPts val="4353"/>
              </a:lnSpc>
            </a:pPr>
            <a:endParaRPr lang="en-US" sz="3109">
              <a:solidFill>
                <a:srgbClr val="FFFFFF"/>
              </a:solidFill>
              <a:latin typeface="Montserrat"/>
            </a:endParaRPr>
          </a:p>
          <a:p>
            <a:pPr>
              <a:lnSpc>
                <a:spcPts val="4353"/>
              </a:lnSpc>
            </a:pPr>
            <a:endParaRPr lang="en-US" sz="3109">
              <a:solidFill>
                <a:srgbClr val="FFFFFF"/>
              </a:solidFill>
              <a:latin typeface="Montserrat"/>
            </a:endParaRPr>
          </a:p>
          <a:p>
            <a:pPr>
              <a:lnSpc>
                <a:spcPts val="4353"/>
              </a:lnSpc>
            </a:pPr>
            <a:endParaRPr lang="en-US" sz="3109">
              <a:solidFill>
                <a:srgbClr val="FFFFFF"/>
              </a:solidFill>
              <a:latin typeface="Montserrat"/>
            </a:endParaRPr>
          </a:p>
          <a:p>
            <a:pPr algn="ctr">
              <a:lnSpc>
                <a:spcPts val="4353"/>
              </a:lnSpc>
            </a:pPr>
            <a:endParaRPr lang="en-US" sz="3109">
              <a:solidFill>
                <a:srgbClr val="FFFFFF"/>
              </a:solidFill>
              <a:latin typeface="Montserrat"/>
            </a:endParaRPr>
          </a:p>
          <a:p>
            <a:pPr algn="ctr">
              <a:lnSpc>
                <a:spcPts val="4353"/>
              </a:lnSpc>
            </a:pPr>
            <a:endParaRPr lang="en-US" sz="3109">
              <a:solidFill>
                <a:srgbClr val="FFFFFF"/>
              </a:solidFill>
              <a:latin typeface="Montserrat"/>
            </a:endParaRPr>
          </a:p>
          <a:p>
            <a:pPr algn="ctr">
              <a:lnSpc>
                <a:spcPts val="4353"/>
              </a:lnSpc>
            </a:pPr>
            <a:endParaRPr lang="en-US" sz="3109">
              <a:solidFill>
                <a:srgbClr val="FFFFFF"/>
              </a:solidFill>
              <a:latin typeface="Montserrat"/>
            </a:endParaRPr>
          </a:p>
          <a:p>
            <a:pPr algn="ctr">
              <a:lnSpc>
                <a:spcPts val="4353"/>
              </a:lnSpc>
            </a:pPr>
            <a:endParaRPr lang="en-US" sz="3109">
              <a:solidFill>
                <a:srgbClr val="FFFFFF"/>
              </a:solidFill>
              <a:latin typeface="Montserrat"/>
            </a:endParaRPr>
          </a:p>
          <a:p>
            <a:pPr algn="just">
              <a:lnSpc>
                <a:spcPts val="4353"/>
              </a:lnSpc>
            </a:pPr>
            <a:endParaRPr lang="en-US" sz="3109">
              <a:solidFill>
                <a:srgbClr val="FFFFFF"/>
              </a:solidFill>
              <a:latin typeface="Montserrat"/>
            </a:endParaRPr>
          </a:p>
        </p:txBody>
      </p:sp>
      <p:sp>
        <p:nvSpPr>
          <p:cNvPr id="3" name="TextBox 3"/>
          <p:cNvSpPr txBox="1"/>
          <p:nvPr/>
        </p:nvSpPr>
        <p:spPr>
          <a:xfrm>
            <a:off x="2042628" y="231305"/>
            <a:ext cx="13998026" cy="1672897"/>
          </a:xfrm>
          <a:prstGeom prst="rect">
            <a:avLst/>
          </a:prstGeom>
        </p:spPr>
        <p:txBody>
          <a:bodyPr lIns="0" tIns="0" rIns="0" bIns="0" rtlCol="0" anchor="t">
            <a:spAutoFit/>
          </a:bodyPr>
          <a:lstStyle/>
          <a:p>
            <a:pPr algn="ctr">
              <a:lnSpc>
                <a:spcPts val="12268"/>
              </a:lnSpc>
            </a:pPr>
            <a:r>
              <a:rPr lang="en-US" sz="8762">
                <a:solidFill>
                  <a:srgbClr val="FFFFFF"/>
                </a:solidFill>
                <a:latin typeface="Times New Roman"/>
              </a:rPr>
              <a:t>CONFIGURATION</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1204C"/>
        </a:solidFill>
        <a:effectLst/>
      </p:bgPr>
    </p:bg>
    <p:spTree>
      <p:nvGrpSpPr>
        <p:cNvPr id="1" name=""/>
        <p:cNvGrpSpPr/>
        <p:nvPr/>
      </p:nvGrpSpPr>
      <p:grpSpPr>
        <a:xfrm>
          <a:off x="0" y="0"/>
          <a:ext cx="0" cy="0"/>
          <a:chOff x="0" y="0"/>
          <a:chExt cx="0" cy="0"/>
        </a:xfrm>
      </p:grpSpPr>
      <p:sp>
        <p:nvSpPr>
          <p:cNvPr id="2" name="TextBox 2"/>
          <p:cNvSpPr txBox="1"/>
          <p:nvPr/>
        </p:nvSpPr>
        <p:spPr>
          <a:xfrm>
            <a:off x="3923471" y="-95089"/>
            <a:ext cx="10901672" cy="1866578"/>
          </a:xfrm>
          <a:prstGeom prst="rect">
            <a:avLst/>
          </a:prstGeom>
        </p:spPr>
        <p:txBody>
          <a:bodyPr lIns="0" tIns="0" rIns="0" bIns="0" rtlCol="0" anchor="t">
            <a:spAutoFit/>
          </a:bodyPr>
          <a:lstStyle/>
          <a:p>
            <a:pPr algn="ctr">
              <a:lnSpc>
                <a:spcPts val="13667"/>
              </a:lnSpc>
            </a:pPr>
            <a:r>
              <a:rPr lang="en-US" sz="9762">
                <a:solidFill>
                  <a:srgbClr val="FFFFFF"/>
                </a:solidFill>
                <a:latin typeface="Times New Roman"/>
              </a:rPr>
              <a:t>DEFINITIONS</a:t>
            </a:r>
          </a:p>
        </p:txBody>
      </p:sp>
      <p:sp>
        <p:nvSpPr>
          <p:cNvPr id="3" name="TextBox 3"/>
          <p:cNvSpPr txBox="1"/>
          <p:nvPr/>
        </p:nvSpPr>
        <p:spPr>
          <a:xfrm>
            <a:off x="215935" y="447670"/>
            <a:ext cx="17807921" cy="9971699"/>
          </a:xfrm>
          <a:prstGeom prst="rect">
            <a:avLst/>
          </a:prstGeom>
        </p:spPr>
        <p:txBody>
          <a:bodyPr lIns="0" tIns="0" rIns="0" bIns="0" rtlCol="0" anchor="t">
            <a:spAutoFit/>
          </a:bodyPr>
          <a:lstStyle/>
          <a:p>
            <a:pPr algn="ctr">
              <a:lnSpc>
                <a:spcPts val="5618"/>
              </a:lnSpc>
            </a:pPr>
            <a:endParaRPr/>
          </a:p>
          <a:p>
            <a:pPr algn="ctr">
              <a:lnSpc>
                <a:spcPts val="5618"/>
              </a:lnSpc>
            </a:pPr>
            <a:endParaRPr/>
          </a:p>
          <a:p>
            <a:pPr algn="just">
              <a:lnSpc>
                <a:spcPts val="4213"/>
              </a:lnSpc>
            </a:pPr>
            <a:r>
              <a:rPr lang="en-US" sz="3009">
                <a:solidFill>
                  <a:srgbClr val="FFFFFF"/>
                </a:solidFill>
                <a:latin typeface="Times New Roman Bold"/>
              </a:rPr>
              <a:t>DHCP</a:t>
            </a:r>
            <a:r>
              <a:rPr lang="en-US" sz="3009">
                <a:solidFill>
                  <a:srgbClr val="FFFFFF"/>
                </a:solidFill>
                <a:latin typeface="Times New Roman"/>
              </a:rPr>
              <a:t> : The Dynamic Host Configuration Protocol(DHCP) is a network management protocol used on UDP/IP networks whereby a DHCP server dynamically assignsan IP address and other network configuration parameters to each device on a network so they can communicate with other IP networks.</a:t>
            </a:r>
          </a:p>
          <a:p>
            <a:pPr algn="just">
              <a:lnSpc>
                <a:spcPts val="4213"/>
              </a:lnSpc>
            </a:pPr>
            <a:endParaRPr lang="en-US" sz="3009">
              <a:solidFill>
                <a:srgbClr val="FFFFFF"/>
              </a:solidFill>
              <a:latin typeface="Times New Roman"/>
            </a:endParaRPr>
          </a:p>
          <a:p>
            <a:pPr algn="just">
              <a:lnSpc>
                <a:spcPts val="4213"/>
              </a:lnSpc>
            </a:pPr>
            <a:r>
              <a:rPr lang="en-US" sz="3009">
                <a:solidFill>
                  <a:srgbClr val="FFFFFF"/>
                </a:solidFill>
                <a:latin typeface="Times New Roman Bold"/>
              </a:rPr>
              <a:t>DNS : </a:t>
            </a:r>
            <a:r>
              <a:rPr lang="en-US" sz="3009">
                <a:solidFill>
                  <a:srgbClr val="FFFFFF"/>
                </a:solidFill>
                <a:latin typeface="Times New Roman"/>
              </a:rPr>
              <a:t>The Domain Name System is a hierarchical and decentralized naming system for computers, services, or other resources connected to the Internet or a privatenetwork.</a:t>
            </a:r>
          </a:p>
          <a:p>
            <a:pPr algn="just">
              <a:lnSpc>
                <a:spcPts val="4213"/>
              </a:lnSpc>
            </a:pPr>
            <a:endParaRPr lang="en-US" sz="3009">
              <a:solidFill>
                <a:srgbClr val="FFFFFF"/>
              </a:solidFill>
              <a:latin typeface="Times New Roman"/>
            </a:endParaRPr>
          </a:p>
          <a:p>
            <a:pPr algn="just">
              <a:lnSpc>
                <a:spcPts val="4218"/>
              </a:lnSpc>
            </a:pPr>
            <a:r>
              <a:rPr lang="en-US" sz="3013">
                <a:solidFill>
                  <a:srgbClr val="FFFFFF"/>
                </a:solidFill>
                <a:latin typeface="Times New Roman Bold"/>
              </a:rPr>
              <a:t>SUBNETTING : </a:t>
            </a:r>
            <a:r>
              <a:rPr lang="en-US" sz="3013">
                <a:solidFill>
                  <a:srgbClr val="FFFFFF"/>
                </a:solidFill>
                <a:latin typeface="Times New Roman"/>
              </a:rPr>
              <a:t>A subnetwork or subnet is a logical subdivision of an IP network. The practice of dividing a network into two or more networksis called subnetting.</a:t>
            </a:r>
          </a:p>
          <a:p>
            <a:pPr algn="just">
              <a:lnSpc>
                <a:spcPts val="4218"/>
              </a:lnSpc>
            </a:pPr>
            <a:endParaRPr lang="en-US" sz="3013">
              <a:solidFill>
                <a:srgbClr val="FFFFFF"/>
              </a:solidFill>
              <a:latin typeface="Times New Roman"/>
            </a:endParaRPr>
          </a:p>
          <a:p>
            <a:pPr algn="just">
              <a:lnSpc>
                <a:spcPts val="4498"/>
              </a:lnSpc>
            </a:pPr>
            <a:r>
              <a:rPr lang="en-US" sz="3213">
                <a:solidFill>
                  <a:srgbClr val="FFFFFF"/>
                </a:solidFill>
                <a:latin typeface="Times New Roman Bold"/>
              </a:rPr>
              <a:t>HTTPS : </a:t>
            </a:r>
            <a:r>
              <a:rPr lang="en-US" sz="3213">
                <a:solidFill>
                  <a:srgbClr val="FFFFFF"/>
                </a:solidFill>
                <a:latin typeface="Times New Roman"/>
              </a:rPr>
              <a:t>Hypertext Transfer ProtocolSecure is an extension of the HypertextTransfer Protocol. It is used for secure communication over a computernetwork and is widely used on the Internet. Hypertext Transfer Protocol Secure is an extension of the HypertextTransfer Protocol. It is used for secure communication over a computernetwork and is widely used on the Internet.</a:t>
            </a:r>
          </a:p>
          <a:p>
            <a:pPr>
              <a:lnSpc>
                <a:spcPts val="3938"/>
              </a:lnSpc>
            </a:pPr>
            <a:endParaRPr lang="en-US" sz="3213">
              <a:solidFill>
                <a:srgbClr val="FFFFFF"/>
              </a:solidFill>
              <a:latin typeface="Times New Roman"/>
            </a:endParaRPr>
          </a:p>
          <a:p>
            <a:pPr>
              <a:lnSpc>
                <a:spcPts val="3938"/>
              </a:lnSpc>
            </a:pPr>
            <a:endParaRPr lang="en-US" sz="3213">
              <a:solidFill>
                <a:srgbClr val="FFFFFF"/>
              </a:solidFill>
              <a:latin typeface="Times New Roman"/>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676</Words>
  <Application>Microsoft Office PowerPoint</Application>
  <PresentationFormat>Custom</PresentationFormat>
  <Paragraphs>108</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Times New Roman Bold</vt:lpstr>
      <vt:lpstr>Neue Machina UltraBold</vt:lpstr>
      <vt:lpstr>Montserrat</vt:lpstr>
      <vt:lpstr>Montserrat Semi-Bold</vt:lpstr>
      <vt:lpstr>Arial</vt:lpstr>
      <vt:lpstr>Calibri</vt:lpstr>
      <vt:lpstr>Neue Machina</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HOSPITAL NETWORK DESIGN</dc:title>
  <cp:lastModifiedBy>Chandni Kalra</cp:lastModifiedBy>
  <cp:revision>2</cp:revision>
  <dcterms:created xsi:type="dcterms:W3CDTF">2006-08-16T00:00:00Z</dcterms:created>
  <dcterms:modified xsi:type="dcterms:W3CDTF">2023-04-30T12:18:57Z</dcterms:modified>
  <dc:identifier>DAFhBaDYGO8</dc:identifier>
</cp:coreProperties>
</file>

<file path=docProps/thumbnail.jpeg>
</file>